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handoutMasterIdLst>
    <p:handoutMasterId r:id="rId11"/>
  </p:handoutMasterIdLst>
  <p:sldIdLst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8C02BF-7828-4357-8D8C-44A33C46CDC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3B4073-3EC7-4730-9DC1-E141A072A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66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78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01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47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3-c-powerpoint_image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00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white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686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3-c-powerpoint_image1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07"/>
            <a:ext cx="12192000" cy="683663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white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417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3-c-powerpoint_image1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63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4667" y="6578600"/>
            <a:ext cx="5029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prstClr val="black"/>
                </a:solidFill>
                <a:latin typeface="Arial Narrow"/>
                <a:cs typeface="Arial Narrow"/>
              </a:rPr>
              <a:t>IPFW is an Equal Opportunity/Equal Access University</a:t>
            </a:r>
            <a:r>
              <a:rPr lang="en-US" sz="8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07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1996664" y="4055590"/>
            <a:ext cx="7954835" cy="743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12F6B"/>
                </a:solidFill>
                <a:latin typeface="Arial"/>
                <a:cs typeface="Arial"/>
              </a:rPr>
              <a:t>Programmatic Assessment of General Education</a:t>
            </a:r>
            <a:endParaRPr lang="en-US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2771345" y="4841860"/>
            <a:ext cx="6400800" cy="519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12F6B"/>
                </a:solidFill>
                <a:latin typeface="Arial"/>
                <a:cs typeface="Arial"/>
              </a:rPr>
              <a:t>D. Kent Johnson, PhD</a:t>
            </a:r>
            <a:endParaRPr lang="en-US" sz="2400" dirty="0">
              <a:solidFill>
                <a:srgbClr val="012F6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879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6966" y="286807"/>
            <a:ext cx="8229600" cy="588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012F6B"/>
                </a:solidFill>
                <a:latin typeface="Arial"/>
                <a:cs typeface="Arial"/>
              </a:rPr>
              <a:t>Current General Education  and GE Assessment </a:t>
            </a:r>
            <a:endParaRPr lang="en-US" sz="32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13897" y="927219"/>
            <a:ext cx="6400800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rgbClr val="012F6B"/>
                </a:solidFill>
                <a:latin typeface="Arial"/>
                <a:cs typeface="Arial"/>
              </a:rPr>
              <a:t>Challenges:</a:t>
            </a:r>
            <a:endParaRPr lang="en-US" sz="20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9307" y="1517174"/>
            <a:ext cx="71649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No assurance all outcomes assessed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No confidence in consensus of expected levels of learning relative to SLOs – reliability issues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Cannot identify extent to which planned learning experiences at course or program level actually support student learning relative to SLOs</a:t>
            </a:r>
          </a:p>
          <a:p>
            <a:endParaRPr lang="en-US" dirty="0" smtClean="0">
              <a:solidFill>
                <a:srgbClr val="012F6B"/>
              </a:solidFill>
              <a:latin typeface="Helvetica"/>
              <a:cs typeface="Helvetica"/>
            </a:endParaRPr>
          </a:p>
          <a:p>
            <a:endParaRPr lang="en-US" dirty="0">
              <a:solidFill>
                <a:srgbClr val="012F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6966" y="286807"/>
            <a:ext cx="8229600" cy="5889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012F6B"/>
                </a:solidFill>
                <a:latin typeface="Arial"/>
                <a:cs typeface="Arial"/>
              </a:rPr>
              <a:t>Current General Education and GE Assessment </a:t>
            </a:r>
            <a:endParaRPr lang="en-US" sz="32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6966" y="879622"/>
            <a:ext cx="6400800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rgbClr val="012F6B"/>
                </a:solidFill>
                <a:latin typeface="Arial"/>
                <a:cs typeface="Arial"/>
              </a:rPr>
              <a:t>Challenges (cont.):</a:t>
            </a:r>
            <a:endParaRPr lang="en-US" sz="20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9307" y="1517174"/>
            <a:ext cx="716491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Some courses partially meet outcomes across multiple GE Areas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No assurance students meet all outcomes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Level expected of some SLOs are too high for lower division courses</a:t>
            </a:r>
          </a:p>
          <a:p>
            <a:endParaRPr lang="en-US" dirty="0" smtClean="0">
              <a:solidFill>
                <a:srgbClr val="012F6B"/>
              </a:solidFill>
              <a:latin typeface="Helvetica"/>
              <a:cs typeface="Helvetica"/>
            </a:endParaRPr>
          </a:p>
          <a:p>
            <a:endParaRPr lang="en-US" dirty="0">
              <a:solidFill>
                <a:srgbClr val="012F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360645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Proposal to Address Challenges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1001057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Programmatic Emphasis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36788"/>
              </p:ext>
            </p:extLst>
          </p:nvPr>
        </p:nvGraphicFramePr>
        <p:xfrm>
          <a:off x="599607" y="2353593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4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 Addresses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Education Courses are required to be approved in only one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Education Courses must</a:t>
                      </a:r>
                      <a:r>
                        <a:rPr lang="en-US" baseline="0" dirty="0" smtClean="0"/>
                        <a:t> meet and assess all SLOs for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expectations for learning set and student</a:t>
                      </a:r>
                      <a:r>
                        <a:rPr lang="en-US" baseline="0" dirty="0" smtClean="0"/>
                        <a:t> learning assessed</a:t>
                      </a:r>
                      <a:r>
                        <a:rPr lang="en-US" dirty="0" smtClean="0"/>
                        <a:t> for each SLO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2,3,6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Year Assessment Cycle for all General Education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Restructure</a:t>
                      </a:r>
                      <a:r>
                        <a:rPr lang="en-US" baseline="0" dirty="0" smtClean="0"/>
                        <a:t> with Interdisciplinary/Creative as a 300 Level Integrative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Restructure Capstone as</a:t>
                      </a:r>
                      <a:r>
                        <a:rPr lang="en-US" baseline="0" dirty="0" smtClean="0"/>
                        <a:t> a 400 level requirement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Signature </a:t>
                      </a:r>
                      <a:r>
                        <a:rPr lang="en-US" dirty="0" smtClean="0"/>
                        <a:t>Assignment </a:t>
                      </a:r>
                      <a:r>
                        <a:rPr lang="en-US" dirty="0" smtClean="0"/>
                        <a:t>Framework</a:t>
                      </a:r>
                      <a:r>
                        <a:rPr lang="en-US" baseline="0" dirty="0" smtClean="0"/>
                        <a:t> and required Assessment using Common Rubric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2,5,6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8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1462" y="360645"/>
            <a:ext cx="8056033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Proposal to Address Challenges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098623" y="1001057"/>
            <a:ext cx="8039102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Assessment Template and Reporting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79279"/>
              </p:ext>
            </p:extLst>
          </p:nvPr>
        </p:nvGraphicFramePr>
        <p:xfrm>
          <a:off x="639269" y="2067948"/>
          <a:ext cx="1095781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1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1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GE</a:t>
                      </a:r>
                      <a:r>
                        <a:rPr lang="en-US" baseline="0" dirty="0" smtClean="0"/>
                        <a:t> Outcome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Teaching /Learning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Produce or Performance from TL Activity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</a:t>
                      </a:r>
                    </a:p>
                    <a:p>
                      <a:r>
                        <a:rPr lang="en-US" dirty="0" smtClean="0"/>
                        <a:t>(e.g. Rubric)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of Student Learning Performance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Guided</a:t>
                      </a:r>
                      <a:r>
                        <a:rPr lang="en-US" baseline="0" dirty="0" smtClean="0"/>
                        <a:t> Inquiry Activities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Determining relevant sources exercise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Lecture on evaluating 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Electronic Database Scavenger Hunt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Paragraph Description of Search Strategy and</a:t>
                      </a:r>
                    </a:p>
                    <a:p>
                      <a:r>
                        <a:rPr lang="en-US" dirty="0" smtClean="0"/>
                        <a:t>Annotated</a:t>
                      </a:r>
                      <a:r>
                        <a:rPr lang="en-US" baseline="0" dirty="0" smtClean="0"/>
                        <a:t> Bibliography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 SLO 1.7 Rubric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Level</a:t>
                      </a:r>
                      <a:r>
                        <a:rPr lang="en-US" dirty="0" smtClean="0"/>
                        <a:t>       # </a:t>
                      </a:r>
                      <a:r>
                        <a:rPr lang="en-US" u="sng" dirty="0" smtClean="0"/>
                        <a:t>Students</a:t>
                      </a:r>
                      <a:endParaRPr lang="en-US" u="sng" baseline="0" dirty="0" smtClean="0"/>
                    </a:p>
                    <a:p>
                      <a:pPr marL="342900" indent="-342900">
                        <a:buAutoNum type="arabicPlain" startAt="4"/>
                      </a:pPr>
                      <a:r>
                        <a:rPr lang="en-US" baseline="0" dirty="0" smtClean="0"/>
                        <a:t>                3</a:t>
                      </a:r>
                    </a:p>
                    <a:p>
                      <a:pPr marL="342900" indent="-342900">
                        <a:buAutoNum type="arabicPlain" startAt="3"/>
                      </a:pPr>
                      <a:r>
                        <a:rPr lang="en-US" baseline="0" dirty="0" smtClean="0"/>
                        <a:t>                10</a:t>
                      </a:r>
                    </a:p>
                    <a:p>
                      <a:pPr marL="342900" indent="-342900">
                        <a:buAutoNum type="arabicPlain" startAt="2"/>
                      </a:pPr>
                      <a:r>
                        <a:rPr lang="en-US" baseline="0" dirty="0" smtClean="0"/>
                        <a:t>                2</a:t>
                      </a:r>
                    </a:p>
                    <a:p>
                      <a:pPr marL="342900" indent="-342900">
                        <a:buAutoNum type="arabicPlain"/>
                      </a:pPr>
                      <a:r>
                        <a:rPr lang="en-US" baseline="0" dirty="0" smtClean="0"/>
                        <a:t>                2</a:t>
                      </a: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lain" startAt="4"/>
                      </a:pPr>
                      <a:endParaRPr lang="en-US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96966" y="286807"/>
            <a:ext cx="8229600" cy="5889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012F6B"/>
                </a:solidFill>
                <a:latin typeface="Arial"/>
                <a:cs typeface="Arial"/>
              </a:rPr>
              <a:t>Assessment Template (cont.) </a:t>
            </a:r>
            <a:endParaRPr lang="en-US" sz="32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113897" y="927219"/>
            <a:ext cx="6400800" cy="316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rgbClr val="012F6B"/>
                </a:solidFill>
                <a:latin typeface="Arial"/>
                <a:cs typeface="Arial"/>
              </a:rPr>
              <a:t>Planning Questions:</a:t>
            </a:r>
            <a:endParaRPr lang="en-US" sz="2000" dirty="0">
              <a:solidFill>
                <a:srgbClr val="012F6B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586" y="1517174"/>
            <a:ext cx="109278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Search strategies for all but three students were not adequate to support subsequent learning in the course and GE Program.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12F6B"/>
                </a:solidFill>
                <a:latin typeface="Arial Narrow Bold"/>
                <a:cs typeface="Arial Narrow Bold"/>
              </a:rPr>
              <a:t>To address this challenge, add a session with resource specialist in library during class time.  Improve support resources in Blackboard Site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12F6B"/>
              </a:solidFill>
              <a:latin typeface="Arial Narrow Bold"/>
              <a:cs typeface="Arial Narrow Bold"/>
            </a:endParaRPr>
          </a:p>
          <a:p>
            <a:endParaRPr lang="en-US" dirty="0" smtClean="0">
              <a:solidFill>
                <a:srgbClr val="012F6B"/>
              </a:solidFill>
              <a:latin typeface="Helvetica"/>
              <a:cs typeface="Helvetica"/>
            </a:endParaRPr>
          </a:p>
          <a:p>
            <a:endParaRPr lang="en-US" dirty="0">
              <a:solidFill>
                <a:srgbClr val="012F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7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20825" y="151139"/>
            <a:ext cx="11111689" cy="4775087"/>
            <a:chOff x="320825" y="151139"/>
            <a:chExt cx="11111689" cy="4775087"/>
          </a:xfrm>
        </p:grpSpPr>
        <p:sp>
          <p:nvSpPr>
            <p:cNvPr id="2" name="Rectangle 1"/>
            <p:cNvSpPr/>
            <p:nvPr/>
          </p:nvSpPr>
          <p:spPr>
            <a:xfrm>
              <a:off x="1004180" y="3408481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Scientific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Ways of Knowing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3641125" y="3392005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Social/Behavioral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Ways of Knowing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90120" y="3395957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Humanistic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Ways of Knowing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9027065" y="3408481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Artistic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Ways of Knowing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18813" y="4176583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Quantitative Reasoning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28333" y="4176581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Written Communication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941275" y="4176581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Speaking and Listening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18812" y="2613259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Interdisciplinary or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Creative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968887" y="2608514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Creative or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Interdisciplinary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28333" y="1724209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Major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Left-Right Arrow 13"/>
            <p:cNvSpPr/>
            <p:nvPr/>
          </p:nvSpPr>
          <p:spPr>
            <a:xfrm rot="20076483">
              <a:off x="3957568" y="2063653"/>
              <a:ext cx="822083" cy="484632"/>
            </a:xfrm>
            <a:prstGeom prst="leftRight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Left-Right Arrow 14"/>
            <p:cNvSpPr/>
            <p:nvPr/>
          </p:nvSpPr>
          <p:spPr>
            <a:xfrm rot="12541669">
              <a:off x="7298910" y="2044278"/>
              <a:ext cx="835111" cy="484632"/>
            </a:xfrm>
            <a:prstGeom prst="leftRight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28333" y="151139"/>
              <a:ext cx="2405449" cy="749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Capstone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Up-Down Arrow 17"/>
            <p:cNvSpPr/>
            <p:nvPr/>
          </p:nvSpPr>
          <p:spPr>
            <a:xfrm>
              <a:off x="5788741" y="935717"/>
              <a:ext cx="484632" cy="724930"/>
            </a:xfrm>
            <a:prstGeom prst="upDown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0287" y="4171998"/>
              <a:ext cx="7158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 Level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0825" y="3414735"/>
              <a:ext cx="6796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200 Level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0287" y="2649402"/>
              <a:ext cx="6952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300 Level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0287" y="151139"/>
              <a:ext cx="6755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400 Level</a:t>
              </a:r>
              <a:endParaRPr lang="en-US" dirty="0"/>
            </a:p>
          </p:txBody>
        </p:sp>
        <p:sp>
          <p:nvSpPr>
            <p:cNvPr id="23" name="Left-Right Arrow 22"/>
            <p:cNvSpPr/>
            <p:nvPr/>
          </p:nvSpPr>
          <p:spPr>
            <a:xfrm>
              <a:off x="4283677" y="2685234"/>
              <a:ext cx="3525794" cy="530322"/>
            </a:xfrm>
            <a:prstGeom prst="leftRight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43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345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Arial Narrow Bold</vt:lpstr>
      <vt:lpstr>Calibri</vt:lpstr>
      <vt:lpstr>Helvetica</vt:lpstr>
      <vt:lpstr>2_Custom Design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Indiana University-Purdue University Fort Wayne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 Johnson</dc:creator>
  <cp:lastModifiedBy>johnsonw</cp:lastModifiedBy>
  <cp:revision>19</cp:revision>
  <cp:lastPrinted>2017-11-06T18:25:28Z</cp:lastPrinted>
  <dcterms:created xsi:type="dcterms:W3CDTF">2017-11-06T12:40:07Z</dcterms:created>
  <dcterms:modified xsi:type="dcterms:W3CDTF">2017-11-08T15:51:18Z</dcterms:modified>
</cp:coreProperties>
</file>